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74"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81200"/>
            <a:ext cx="7406640" cy="1472184"/>
          </a:xfrm>
        </p:spPr>
        <p:txBody>
          <a:bodyPr>
            <a:normAutofit/>
          </a:bodyPr>
          <a:lstStyle/>
          <a:p>
            <a:r>
              <a:rPr lang="en-US" sz="6600" dirty="0" smtClean="0"/>
              <a:t>Social Action</a:t>
            </a:r>
            <a:endParaRPr lang="en-US" sz="6600" dirty="0"/>
          </a:p>
        </p:txBody>
      </p:sp>
      <p:sp>
        <p:nvSpPr>
          <p:cNvPr id="3" name="Subtitle 2"/>
          <p:cNvSpPr>
            <a:spLocks noGrp="1"/>
          </p:cNvSpPr>
          <p:nvPr>
            <p:ph type="subTitle" idx="1"/>
          </p:nvPr>
        </p:nvSpPr>
        <p:spPr>
          <a:xfrm>
            <a:off x="990600" y="3657600"/>
            <a:ext cx="7406640" cy="1752600"/>
          </a:xfrm>
        </p:spPr>
        <p:txBody>
          <a:bodyPr>
            <a:normAutofit/>
          </a:bodyPr>
          <a:lstStyle/>
          <a:p>
            <a:r>
              <a:rPr lang="en-US" sz="1600" dirty="0" smtClean="0"/>
              <a:t>6th Semester, BS Social Work</a:t>
            </a:r>
            <a:br>
              <a:rPr lang="en-US" sz="1600" dirty="0" smtClean="0"/>
            </a:br>
            <a:r>
              <a:rPr lang="en-US" sz="1600" dirty="0" smtClean="0"/>
              <a:t>Department of Social Work, University of Peshawar</a:t>
            </a:r>
            <a:br>
              <a:rPr lang="en-US" sz="1600" dirty="0" smtClean="0"/>
            </a:br>
            <a:r>
              <a:rPr lang="en-US" dirty="0" smtClean="0"/>
              <a:t/>
            </a:r>
            <a:br>
              <a:rPr lang="en-US" dirty="0" smtClean="0"/>
            </a:br>
            <a:r>
              <a:rPr lang="en-US" dirty="0" smtClean="0"/>
              <a:t>Instructor: Asif Khan</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Traditional Action:</a:t>
            </a:r>
            <a:endParaRPr lang="en-US" dirty="0"/>
          </a:p>
        </p:txBody>
      </p:sp>
      <p:sp>
        <p:nvSpPr>
          <p:cNvPr id="3" name="Content Placeholder 2"/>
          <p:cNvSpPr>
            <a:spLocks noGrp="1"/>
          </p:cNvSpPr>
          <p:nvPr>
            <p:ph idx="1"/>
          </p:nvPr>
        </p:nvSpPr>
        <p:spPr/>
        <p:txBody>
          <a:bodyPr>
            <a:normAutofit fontScale="85000" lnSpcReduction="20000"/>
          </a:bodyPr>
          <a:lstStyle/>
          <a:p>
            <a:pPr algn="just" fontAlgn="base"/>
            <a:r>
              <a:rPr lang="en-US" dirty="0" smtClean="0"/>
              <a:t>Traditional action occurs when the ends and the means of action are fixed by custom and tradition. For example, some so-called primitive societies have very strict rites of succession for group leaders. What is important about traditional action is that the ends of action are taken for granted and appear to be natural to the actors concerned because they are unable to comprehend the possibility of alternative ends.</a:t>
            </a:r>
          </a:p>
          <a:p>
            <a:pPr algn="just" fontAlgn="base"/>
            <a:r>
              <a:rPr lang="en-US" dirty="0" smtClean="0"/>
              <a:t>This is an action which is guided by customs and long standing beliefs which become second nature or habit. In traditional Indian Society doing ‘</a:t>
            </a:r>
            <a:r>
              <a:rPr lang="en-US" dirty="0" err="1" smtClean="0"/>
              <a:t>pranam</a:t>
            </a:r>
            <a:r>
              <a:rPr lang="en-US" dirty="0" smtClean="0"/>
              <a:t>’ or ‘</a:t>
            </a:r>
            <a:r>
              <a:rPr lang="en-US" dirty="0" err="1" smtClean="0"/>
              <a:t>namaskar</a:t>
            </a:r>
            <a:r>
              <a:rPr lang="en-US" dirty="0" smtClean="0"/>
              <a:t>’ to elders is almost second nature needing no prompting.</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Social Action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According to Max Weber</a:t>
            </a:r>
          </a:p>
          <a:p>
            <a:pPr algn="just">
              <a:buNone/>
            </a:pPr>
            <a:r>
              <a:rPr lang="en-US" b="1" dirty="0" smtClean="0"/>
              <a:t/>
            </a:r>
            <a:br>
              <a:rPr lang="en-US" b="1" dirty="0" smtClean="0"/>
            </a:br>
            <a:r>
              <a:rPr lang="en-US" dirty="0" smtClean="0"/>
              <a:t> At the heart of Weber’s sociology is an investigation of the consequences of types of social action and a study of how these types of action come into conflict and create tensions for specific individuals. Weber pointed out that in many traditional societies individuals live highly </a:t>
            </a:r>
            <a:r>
              <a:rPr lang="en-US" dirty="0" err="1" smtClean="0"/>
              <a:t>routinized</a:t>
            </a:r>
            <a:r>
              <a:rPr lang="en-US" dirty="0" smtClean="0"/>
              <a:t> lives wherein every day ceremonies are generally seen as ends in themselves.</a:t>
            </a:r>
            <a:endParaRPr lang="en-US" b="1" dirty="0" smtClean="0"/>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This type of action is very different from the action of modern individuals who have to adopt a great many highly specific roles that require them constantly to shift perceptions and allegiances. For the modern individual the ultimate ends’ of action are often far removed from the specific rules and norms that guide everyday </a:t>
            </a:r>
            <a:r>
              <a:rPr lang="en-US" dirty="0" err="1" smtClean="0"/>
              <a:t>behaviour</a:t>
            </a:r>
            <a:r>
              <a:rPr lang="en-US" dirty="0" smtClean="0"/>
              <a:t>. In order to clarify the important differences among types of social action and differentiate between rational and non-rational action, Weber developed the following typology: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a:xfrm>
            <a:off x="1447800" y="2057400"/>
            <a:ext cx="7498080" cy="4800600"/>
          </a:xfrm>
        </p:spPr>
        <p:txBody>
          <a:bodyPr/>
          <a:lstStyle/>
          <a:p>
            <a:pPr>
              <a:buNone/>
            </a:pPr>
            <a:r>
              <a:rPr lang="en-US" dirty="0" smtClean="0"/>
              <a:t>1. </a:t>
            </a:r>
            <a:r>
              <a:rPr lang="en-US" b="1" dirty="0" smtClean="0"/>
              <a:t>Rational-purposeful Action</a:t>
            </a:r>
            <a:r>
              <a:rPr lang="en-US" dirty="0" smtClean="0"/>
              <a:t> </a:t>
            </a:r>
          </a:p>
          <a:p>
            <a:pPr>
              <a:buNone/>
            </a:pPr>
            <a:r>
              <a:rPr lang="en-US" dirty="0" smtClean="0"/>
              <a:t>2. </a:t>
            </a:r>
            <a:r>
              <a:rPr lang="en-US" b="1" dirty="0" smtClean="0"/>
              <a:t>Value-rational Action</a:t>
            </a:r>
            <a:endParaRPr lang="en-US" dirty="0" smtClean="0"/>
          </a:p>
          <a:p>
            <a:pPr>
              <a:buNone/>
            </a:pPr>
            <a:r>
              <a:rPr lang="en-US" dirty="0" smtClean="0"/>
              <a:t>3. </a:t>
            </a:r>
            <a:r>
              <a:rPr lang="en-US" b="1" dirty="0" smtClean="0"/>
              <a:t>Affective Action</a:t>
            </a:r>
            <a:endParaRPr lang="en-US" dirty="0" smtClean="0"/>
          </a:p>
          <a:p>
            <a:pPr>
              <a:buNone/>
            </a:pPr>
            <a:r>
              <a:rPr lang="en-US" dirty="0" smtClean="0"/>
              <a:t>4. </a:t>
            </a:r>
            <a:r>
              <a:rPr lang="en-US" b="1" dirty="0" smtClean="0"/>
              <a:t>Traditional Action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Rational-purposeful Action:</a:t>
            </a:r>
            <a:endParaRPr lang="en-US" dirty="0"/>
          </a:p>
        </p:txBody>
      </p:sp>
      <p:sp>
        <p:nvSpPr>
          <p:cNvPr id="3" name="Content Placeholder 2"/>
          <p:cNvSpPr>
            <a:spLocks noGrp="1"/>
          </p:cNvSpPr>
          <p:nvPr>
            <p:ph idx="1"/>
          </p:nvPr>
        </p:nvSpPr>
        <p:spPr/>
        <p:txBody>
          <a:bodyPr>
            <a:normAutofit fontScale="70000" lnSpcReduction="20000"/>
          </a:bodyPr>
          <a:lstStyle/>
          <a:p>
            <a:pPr algn="just" fontAlgn="base">
              <a:buNone/>
            </a:pPr>
            <a:r>
              <a:rPr lang="en-US" b="1" dirty="0" smtClean="0"/>
              <a:t> </a:t>
            </a:r>
          </a:p>
          <a:p>
            <a:pPr algn="just" fontAlgn="base"/>
            <a:r>
              <a:rPr lang="en-US" dirty="0" smtClean="0"/>
              <a:t>This action may be rationally expedient if it is based on logical or scientific grounds. This action entails a complicated plurality of means and ends. The ends of action (for example goals, values) are either taken as means to the </a:t>
            </a:r>
            <a:r>
              <a:rPr lang="en-US" dirty="0" smtClean="0"/>
              <a:t>fulfillment </a:t>
            </a:r>
            <a:r>
              <a:rPr lang="en-US" dirty="0" smtClean="0"/>
              <a:t>of other ends, or are treated as if they are set in concrete. In this way action becomes purely instrumental.</a:t>
            </a:r>
          </a:p>
          <a:p>
            <a:pPr algn="just" fontAlgn="base"/>
            <a:r>
              <a:rPr lang="en-US" b="1" dirty="0" smtClean="0"/>
              <a:t>Example:</a:t>
            </a:r>
            <a:r>
              <a:rPr lang="en-US" dirty="0" smtClean="0"/>
              <a:t> If we compare two individuals who are trying to maximize their income over the course of a year, we might find that one person uses far more effective means to achieve this goal than the other. He might cheat on his tax return, take a second job or sell drugs to workmates. We would describe the individuals as more purposively rational than one who acquires and keeps less money.</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Within the domain of </a:t>
            </a:r>
            <a:r>
              <a:rPr lang="en-US" dirty="0" err="1" smtClean="0"/>
              <a:t>zweck</a:t>
            </a:r>
            <a:r>
              <a:rPr lang="en-US" dirty="0" smtClean="0"/>
              <a:t>-rational action it is possible to compare the degrees of rationality that various individuals exhibit. In the above example, it is assumed that all individuals will want to </a:t>
            </a:r>
            <a:r>
              <a:rPr lang="en-US" dirty="0" err="1" smtClean="0"/>
              <a:t>maximise</a:t>
            </a:r>
            <a:r>
              <a:rPr lang="en-US" dirty="0" smtClean="0"/>
              <a:t> their income. This goal is fixed and it is also a means to other goals for example buying a new car, spending vacation in some hill stations, moving around European Countries etc.</a:t>
            </a:r>
          </a:p>
          <a:p>
            <a:pPr algn="just"/>
            <a:r>
              <a:rPr lang="en-US" dirty="0" smtClean="0"/>
              <a:t>Classical economic theory treats individuals as if they were rationally purposeful. According to this theory, individuals will always try to maximize their utility. According to Weber, action cannot be meaningful unless it is goal oriented. Rational action in relation to a goal corresponds roughly to Pareto’s logical action.</a:t>
            </a:r>
          </a:p>
          <a:p>
            <a:pPr algn="just"/>
            <a:r>
              <a:rPr lang="en-US" dirty="0" smtClean="0"/>
              <a:t>It is the action of the engineer who is building a bridge or the General who wants to win a victory. In all these cases </a:t>
            </a:r>
            <a:r>
              <a:rPr lang="en-US" dirty="0" err="1" smtClean="0"/>
              <a:t>zweckrational</a:t>
            </a:r>
            <a:r>
              <a:rPr lang="en-US" dirty="0" smtClean="0"/>
              <a:t> action is distinguished by the fact that the actor conceives his goal clearly and combines means with a view to attaining it</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a:t>
            </a:r>
            <a:r>
              <a:rPr lang="en-US" b="1" dirty="0" smtClean="0"/>
              <a:t>Value-rational Action:</a:t>
            </a:r>
            <a:endParaRPr lang="en-US" dirty="0"/>
          </a:p>
        </p:txBody>
      </p:sp>
      <p:sp>
        <p:nvSpPr>
          <p:cNvPr id="3" name="Content Placeholder 2"/>
          <p:cNvSpPr>
            <a:spLocks noGrp="1"/>
          </p:cNvSpPr>
          <p:nvPr>
            <p:ph idx="1"/>
          </p:nvPr>
        </p:nvSpPr>
        <p:spPr/>
        <p:txBody>
          <a:bodyPr>
            <a:normAutofit/>
          </a:bodyPr>
          <a:lstStyle/>
          <a:p>
            <a:pPr algn="just" fontAlgn="base"/>
            <a:r>
              <a:rPr lang="en-US" dirty="0" smtClean="0"/>
              <a:t>Action is rational in relation to a specific value. This action occurs when individuals use rational – that is effective means to achieve goals or ends that are defined in terms of subjective meaning. According to Weber, when individuals are value rational, they make commitments to certain subjective goals and adopt means that are effective in attaining these ends.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algn="just" fontAlgn="base"/>
            <a:r>
              <a:rPr lang="en-US" dirty="0" smtClean="0"/>
              <a:t>Here, means are chosen for their efficiency but the ends are determined by value. </a:t>
            </a:r>
            <a:r>
              <a:rPr lang="en-US" b="1" dirty="0" smtClean="0"/>
              <a:t>For example</a:t>
            </a:r>
            <a:r>
              <a:rPr lang="en-US" dirty="0" smtClean="0"/>
              <a:t>, a soldier laying down his life for the country. His action is not directed towards attaining specific material goal like wealth. It is for the sake of certain values like </a:t>
            </a:r>
            <a:r>
              <a:rPr lang="en-US" dirty="0" err="1" smtClean="0"/>
              <a:t>honour</a:t>
            </a:r>
            <a:r>
              <a:rPr lang="en-US" dirty="0" smtClean="0"/>
              <a:t> and patriotism.</a:t>
            </a:r>
          </a:p>
          <a:p>
            <a:pPr algn="just" fontAlgn="base"/>
            <a:r>
              <a:rPr lang="en-US" dirty="0" smtClean="0"/>
              <a:t>Weber’s differentiation between the two basic types of rational action is of greatest importance. The first is the means- end rationality. The action that is determined by expectations as to the </a:t>
            </a:r>
            <a:r>
              <a:rPr lang="en-US" dirty="0" err="1" smtClean="0"/>
              <a:t>behaviour</a:t>
            </a:r>
            <a:r>
              <a:rPr lang="en-US" dirty="0" smtClean="0"/>
              <a:t> of objects in the environment and other human beings. These expectations are used as ‘conditions’ or means for the attainment of the actors own rationally pursued and calculated ends. The second is value rationality, or action that is determined by a conscious belief in the value for its own sake of some ethical, aesthetic, religious or other forms of </a:t>
            </a:r>
            <a:r>
              <a:rPr lang="en-US" dirty="0" err="1" smtClean="0"/>
              <a:t>behaviour</a:t>
            </a:r>
            <a:r>
              <a:rPr lang="en-US" dirty="0" smtClean="0"/>
              <a:t>, independently of its prospects for success.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Affective Action:</a:t>
            </a:r>
            <a:endParaRPr lang="en-US" dirty="0"/>
          </a:p>
        </p:txBody>
      </p:sp>
      <p:sp>
        <p:nvSpPr>
          <p:cNvPr id="3" name="Content Placeholder 2"/>
          <p:cNvSpPr>
            <a:spLocks noGrp="1"/>
          </p:cNvSpPr>
          <p:nvPr>
            <p:ph idx="1"/>
          </p:nvPr>
        </p:nvSpPr>
        <p:spPr/>
        <p:txBody>
          <a:bodyPr>
            <a:normAutofit fontScale="70000" lnSpcReduction="20000"/>
          </a:bodyPr>
          <a:lstStyle/>
          <a:p>
            <a:pPr algn="just" fontAlgn="base"/>
            <a:r>
              <a:rPr lang="en-US" dirty="0" smtClean="0"/>
              <a:t>Affective action fuses means and ends together so that action becomes emotional and impulsive. Such action is the antithesis of rationality because the actor concerned cannot make calm, dispassionate assessment of the relationship between the ends of action and the means that supposedly exist to serve these ends. Rather the means themselves are emotionally fulfilling and become ends in themselves.</a:t>
            </a:r>
          </a:p>
          <a:p>
            <a:pPr algn="just" fontAlgn="base"/>
            <a:r>
              <a:rPr lang="en-US" dirty="0" smtClean="0"/>
              <a:t>This kind of action results from the emotional state of mind of the actor. If someone is teasing a girl in a bus, she may get so irritated that she may slap the offending person. She has been provoked so much that she has reacted violently. In this example, the action is defined not with reference to a goal or system of values, but by the emotional reaction of an actor placed in a given set of circumstances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TotalTime>
  <Words>939</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Social Action</vt:lpstr>
      <vt:lpstr>Types of Social Action </vt:lpstr>
      <vt:lpstr>Contnd…</vt:lpstr>
      <vt:lpstr>Contnd…</vt:lpstr>
      <vt:lpstr>1. Rational-purposeful Action:</vt:lpstr>
      <vt:lpstr>Contnd…</vt:lpstr>
      <vt:lpstr>2. Value-rational Action:</vt:lpstr>
      <vt:lpstr>Contnd..</vt:lpstr>
      <vt:lpstr>3. Affective Action:</vt:lpstr>
      <vt:lpstr>4. Traditional Action: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Asif Khan</cp:lastModifiedBy>
  <cp:revision>3</cp:revision>
  <dcterms:created xsi:type="dcterms:W3CDTF">2006-08-16T00:00:00Z</dcterms:created>
  <dcterms:modified xsi:type="dcterms:W3CDTF">2020-04-03T01:31:39Z</dcterms:modified>
</cp:coreProperties>
</file>